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9900FF"/>
    <a:srgbClr val="CC99FF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35083-B856-46BD-A3C8-A37547DBF2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1D7B1-001F-4995-ABB9-086240C932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9FC16-99D4-475E-A048-24A9B07C25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66E5F-7AE2-45C5-ABED-798B96A1CC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7E127-E127-4DFF-9C9E-A9CB96FB2D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471121-BB5B-4C93-A63A-1DA2610DFA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1BE94-D1A5-4A05-9EF8-84DD3008A9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A7885-AB40-4611-A6D3-8B9236D5CD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5F60F4-D0CE-43E1-B927-0BB97530A8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7A02F-BE36-45F6-82B3-9A0B172A5B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BD25C-FA18-4D9D-91E4-9F610605B7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rgbClr val="CC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E03874-4039-45CB-A263-4733FDA8983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835150" y="1412875"/>
            <a:ext cx="56880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solidFill>
                  <a:srgbClr val="9900FF"/>
                </a:solidFill>
              </a:rPr>
              <a:t>Сложноподчинённое предложение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059113" y="6092825"/>
            <a:ext cx="33845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200"/>
              <a:t>9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Орфографическая разминка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755650" y="2133600"/>
            <a:ext cx="79930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smtClean="0"/>
              <a:t>По пыльной дороге ,ведущей к садам , тянулись скрипучие арбы , наполненные чёрным виноградом.</a:t>
            </a:r>
            <a:endParaRPr lang="ru-RU" sz="2400" b="1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611188" y="5373688"/>
            <a:ext cx="7993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9900FF"/>
                </a:solidFill>
              </a:rPr>
              <a:t>Простое осложнённое предложение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50825" y="1147763"/>
            <a:ext cx="895270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1.</a:t>
            </a:r>
            <a:r>
              <a:rPr lang="ru-RU" sz="2400" dirty="0"/>
              <a:t> В каком разделе языкознания изучается предложение?</a:t>
            </a:r>
          </a:p>
          <a:p>
            <a:pPr indent="457200"/>
            <a:endParaRPr lang="ru-RU" sz="2400" dirty="0"/>
          </a:p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2.</a:t>
            </a:r>
            <a:r>
              <a:rPr lang="ru-RU" sz="2400" dirty="0"/>
              <a:t> На какие группы делятся все предложения?</a:t>
            </a:r>
          </a:p>
          <a:p>
            <a:pPr indent="457200"/>
            <a:endParaRPr lang="ru-RU" sz="2400" dirty="0"/>
          </a:p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3.</a:t>
            </a:r>
            <a:r>
              <a:rPr lang="ru-RU" sz="2400" dirty="0"/>
              <a:t> В чем отличие простого предложения от сложного?</a:t>
            </a:r>
          </a:p>
          <a:p>
            <a:pPr indent="457200"/>
            <a:endParaRPr lang="ru-RU" sz="2400" dirty="0"/>
          </a:p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4.</a:t>
            </a:r>
            <a:r>
              <a:rPr lang="ru-RU" sz="2400" dirty="0"/>
              <a:t> Какие виды сложных </a:t>
            </a:r>
            <a:r>
              <a:rPr lang="ru-RU" sz="2400" dirty="0" smtClean="0"/>
              <a:t>предложений вы знаете?</a:t>
            </a:r>
            <a:endParaRPr lang="ru-RU" sz="2400" dirty="0"/>
          </a:p>
          <a:p>
            <a:pPr indent="457200"/>
            <a:endParaRPr lang="ru-RU" sz="2400" dirty="0"/>
          </a:p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5.</a:t>
            </a:r>
            <a:r>
              <a:rPr lang="ru-RU" sz="2400" dirty="0"/>
              <a:t> В </a:t>
            </a:r>
            <a:r>
              <a:rPr lang="ru-RU" sz="2400" dirty="0" smtClean="0"/>
              <a:t>чём </a:t>
            </a:r>
            <a:r>
              <a:rPr lang="ru-RU" sz="2400" dirty="0"/>
              <a:t>отличие союзных предложений от бессоюзных?</a:t>
            </a:r>
          </a:p>
          <a:p>
            <a:pPr indent="457200"/>
            <a:endParaRPr lang="ru-RU" sz="2400" dirty="0"/>
          </a:p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6.</a:t>
            </a:r>
            <a:r>
              <a:rPr lang="ru-RU" sz="2400" dirty="0"/>
              <a:t> Какие средства связи между частями предложения?</a:t>
            </a:r>
            <a:r>
              <a:rPr lang="ru-RU" dirty="0"/>
              <a:t> 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Вспомним теорию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051050" y="260350"/>
            <a:ext cx="5184775" cy="504825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000" b="1">
                <a:solidFill>
                  <a:srgbClr val="9900FF"/>
                </a:solidFill>
              </a:rPr>
              <a:t>Предложения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79388" y="1268413"/>
            <a:ext cx="3168650" cy="504825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600" b="1">
                <a:solidFill>
                  <a:srgbClr val="9900FF"/>
                </a:solidFill>
              </a:rPr>
              <a:t>Простые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5435600" y="1268413"/>
            <a:ext cx="3168650" cy="504825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600" b="1">
                <a:solidFill>
                  <a:srgbClr val="9900FF"/>
                </a:solidFill>
              </a:rPr>
              <a:t>Сложные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5795963" y="2276475"/>
            <a:ext cx="3168650" cy="50482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200" b="1">
                <a:solidFill>
                  <a:srgbClr val="9900FF"/>
                </a:solidFill>
              </a:rPr>
              <a:t>Бессоюзные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908175" y="2276475"/>
            <a:ext cx="3168650" cy="50482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200" b="1">
                <a:solidFill>
                  <a:srgbClr val="9900FF"/>
                </a:solidFill>
              </a:rPr>
              <a:t>Союзные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539750" y="3357563"/>
            <a:ext cx="3168650" cy="50482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200" b="1">
                <a:solidFill>
                  <a:srgbClr val="9900FF"/>
                </a:solidFill>
              </a:rPr>
              <a:t>Сложносочинённые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4356100" y="3357563"/>
            <a:ext cx="3168650" cy="50482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200" b="1">
                <a:solidFill>
                  <a:srgbClr val="9900FF"/>
                </a:solidFill>
              </a:rPr>
              <a:t>Сложноподчинённые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539750" y="4221163"/>
            <a:ext cx="3168650" cy="208756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Части соединены </a:t>
            </a:r>
          </a:p>
          <a:p>
            <a:pPr algn="ctr"/>
            <a:r>
              <a:rPr lang="ru-RU" sz="2000"/>
              <a:t>интонацией и</a:t>
            </a:r>
          </a:p>
          <a:p>
            <a:pPr algn="ctr"/>
            <a:r>
              <a:rPr lang="ru-RU" sz="2000"/>
              <a:t>сочинительными </a:t>
            </a:r>
          </a:p>
          <a:p>
            <a:pPr algn="ctr"/>
            <a:r>
              <a:rPr lang="ru-RU" sz="2000"/>
              <a:t>союзами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4356100" y="4221163"/>
            <a:ext cx="3168650" cy="208756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Части соединены </a:t>
            </a:r>
          </a:p>
          <a:p>
            <a:pPr algn="ctr"/>
            <a:r>
              <a:rPr lang="ru-RU" sz="2000"/>
              <a:t>интонацией и</a:t>
            </a:r>
          </a:p>
          <a:p>
            <a:pPr algn="ctr"/>
            <a:r>
              <a:rPr lang="ru-RU" sz="2000"/>
              <a:t>подчинительными </a:t>
            </a:r>
          </a:p>
          <a:p>
            <a:pPr algn="ctr"/>
            <a:r>
              <a:rPr lang="ru-RU" sz="2000"/>
              <a:t>союзами или союзными</a:t>
            </a:r>
          </a:p>
          <a:p>
            <a:pPr algn="ctr"/>
            <a:r>
              <a:rPr lang="ru-RU" sz="2000"/>
              <a:t>словами</a:t>
            </a:r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2268538" y="765175"/>
            <a:ext cx="1439862" cy="503238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>
            <a:off x="5075238" y="765175"/>
            <a:ext cx="1584325" cy="503238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4859338" y="1773238"/>
            <a:ext cx="1439862" cy="503237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7307263" y="1773238"/>
            <a:ext cx="1296987" cy="503237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2051050" y="2781300"/>
            <a:ext cx="1368425" cy="576263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>
            <a:off x="4067175" y="2781300"/>
            <a:ext cx="1441450" cy="576263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 flipH="1">
            <a:off x="2124075" y="3860800"/>
            <a:ext cx="0" cy="360363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0" name="Line 20"/>
          <p:cNvSpPr>
            <a:spLocks noChangeShapeType="1"/>
          </p:cNvSpPr>
          <p:nvPr/>
        </p:nvSpPr>
        <p:spPr bwMode="auto">
          <a:xfrm flipH="1">
            <a:off x="6011863" y="3860800"/>
            <a:ext cx="0" cy="360363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Определите вид предложения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741363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1.</a:t>
            </a:r>
            <a:r>
              <a:rPr lang="ru-RU" sz="2400" dirty="0"/>
              <a:t> </a:t>
            </a:r>
            <a:r>
              <a:rPr lang="ru-RU" sz="2400" dirty="0" smtClean="0"/>
              <a:t>Мы шли и говорили , что самое безмолвное время суток на земле всегда бывает перед рассветом. (К.Г.Паустовский)</a:t>
            </a:r>
            <a:endParaRPr lang="ru-RU" sz="2400" i="1" dirty="0"/>
          </a:p>
          <a:p>
            <a:pPr indent="457200"/>
            <a:endParaRPr lang="ru-RU" sz="2400" dirty="0"/>
          </a:p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2.</a:t>
            </a:r>
            <a:r>
              <a:rPr lang="ru-RU" sz="2400" dirty="0"/>
              <a:t> </a:t>
            </a:r>
            <a:r>
              <a:rPr lang="ru-RU" sz="2400" dirty="0" smtClean="0"/>
              <a:t>Лошади тронулись, колокольчик зазвенел , кибитка полетела. </a:t>
            </a:r>
            <a:r>
              <a:rPr lang="ru-RU" sz="2400" i="1" dirty="0"/>
              <a:t>(А.С.Пушкин)</a:t>
            </a:r>
          </a:p>
          <a:p>
            <a:pPr indent="457200"/>
            <a:endParaRPr lang="ru-RU" sz="2400" dirty="0"/>
          </a:p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3.</a:t>
            </a:r>
            <a:r>
              <a:rPr lang="ru-RU" sz="2400" dirty="0"/>
              <a:t> Приятелей наших встретили в передней два рослых лакея в ливрее; один из них тотчас побежал за дворецким. </a:t>
            </a:r>
            <a:r>
              <a:rPr lang="ru-RU" sz="2400" i="1" dirty="0"/>
              <a:t>(И.С.Тургенев)</a:t>
            </a:r>
          </a:p>
          <a:p>
            <a:pPr indent="457200"/>
            <a:endParaRPr lang="ru-RU" sz="2400" dirty="0"/>
          </a:p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4.</a:t>
            </a:r>
            <a:r>
              <a:rPr lang="ru-RU" sz="2400" dirty="0"/>
              <a:t> </a:t>
            </a:r>
            <a:r>
              <a:rPr lang="ru-RU" sz="2400" dirty="0" smtClean="0"/>
              <a:t>За витриной мелькнул огонёк, и на потолке заиграл свет. </a:t>
            </a:r>
            <a:r>
              <a:rPr lang="ru-RU" sz="2400" i="1" dirty="0"/>
              <a:t>(А.П.Чехов)</a:t>
            </a:r>
          </a:p>
          <a:p>
            <a:pPr indent="457200"/>
            <a:endParaRPr lang="ru-RU" sz="2400" dirty="0"/>
          </a:p>
          <a:p>
            <a:pPr indent="457200"/>
            <a:r>
              <a:rPr lang="ru-RU" sz="2400" b="1" dirty="0">
                <a:solidFill>
                  <a:srgbClr val="9900FF"/>
                </a:solidFill>
              </a:rPr>
              <a:t>5.</a:t>
            </a:r>
            <a:r>
              <a:rPr lang="ru-RU" sz="2400" dirty="0"/>
              <a:t> </a:t>
            </a:r>
            <a:r>
              <a:rPr lang="ru-RU" sz="2400" dirty="0" smtClean="0"/>
              <a:t>Журавли , друг друга окликая , осторожно тянутся гурьбой. </a:t>
            </a:r>
            <a:r>
              <a:rPr lang="ru-RU" sz="2400" i="1" dirty="0" smtClean="0"/>
              <a:t>(И.А.Бунин)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Сложноподчинённое предложение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23850" y="1341438"/>
            <a:ext cx="86407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dirty="0" smtClean="0"/>
              <a:t>Мы шли и говорили ,что  самое безмолвное время суток на земле всегда бывает перед рассветом. (К.Г.Паустовский)</a:t>
            </a:r>
            <a:endParaRPr lang="ru-RU" sz="2400" dirty="0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258888" y="2852738"/>
            <a:ext cx="69135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dirty="0"/>
              <a:t>[   ]</a:t>
            </a:r>
            <a:r>
              <a:rPr lang="ru-RU" sz="3000" dirty="0"/>
              <a:t>, (</a:t>
            </a:r>
            <a:r>
              <a:rPr lang="ru-RU" sz="3000" dirty="0" smtClean="0"/>
              <a:t>что      …).</a:t>
            </a:r>
            <a:endParaRPr lang="ru-RU" sz="3000" dirty="0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3635375" y="27082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3635375" y="2708275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4859338" y="27082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3924300" y="2276475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684213" y="1341438"/>
            <a:ext cx="7343775" cy="331152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00FF"/>
                </a:solidFill>
              </a:rPr>
              <a:t>1.</a:t>
            </a:r>
            <a:r>
              <a:rPr lang="ru-RU" sz="2400" b="1"/>
              <a:t> Сложное предложение, части которого</a:t>
            </a:r>
          </a:p>
          <a:p>
            <a:pPr algn="ctr"/>
            <a:r>
              <a:rPr lang="ru-RU" sz="2400" b="1"/>
              <a:t>соединены интонацией и</a:t>
            </a:r>
          </a:p>
          <a:p>
            <a:pPr algn="ctr"/>
            <a:r>
              <a:rPr lang="ru-RU" sz="2400" b="1"/>
              <a:t>подчинительными союзами или союзными</a:t>
            </a:r>
          </a:p>
          <a:p>
            <a:pPr algn="ctr"/>
            <a:r>
              <a:rPr lang="ru-RU" sz="2400" b="1"/>
              <a:t>словами.</a:t>
            </a:r>
          </a:p>
          <a:p>
            <a:pPr algn="ctr"/>
            <a:endParaRPr lang="ru-RU" sz="2400" b="1"/>
          </a:p>
          <a:p>
            <a:pPr algn="ctr"/>
            <a:r>
              <a:rPr lang="ru-RU" sz="2400" b="1">
                <a:solidFill>
                  <a:srgbClr val="9900FF"/>
                </a:solidFill>
              </a:rPr>
              <a:t>2.</a:t>
            </a:r>
            <a:r>
              <a:rPr lang="ru-RU" sz="2400" b="1"/>
              <a:t> Сложноподчинённые предложения</a:t>
            </a:r>
          </a:p>
          <a:p>
            <a:pPr algn="ctr"/>
            <a:r>
              <a:rPr lang="ru-RU" sz="2400" b="1"/>
              <a:t>имеют главную и придаточную части.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Сложноподчинённые предложения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3" name="Group 53"/>
          <p:cNvGraphicFramePr>
            <a:graphicFrameLocks noGrp="1"/>
          </p:cNvGraphicFramePr>
          <p:nvPr/>
        </p:nvGraphicFramePr>
        <p:xfrm>
          <a:off x="395288" y="981075"/>
          <a:ext cx="8440737" cy="5172076"/>
        </p:xfrm>
        <a:graphic>
          <a:graphicData uri="http://schemas.openxmlformats.org/drawingml/2006/table">
            <a:tbl>
              <a:tblPr/>
              <a:tblGrid>
                <a:gridCol w="2379662"/>
                <a:gridCol w="3362325"/>
                <a:gridCol w="2698750"/>
              </a:tblGrid>
              <a:tr h="573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Подчинительные союзы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Союзные слова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простые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составные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60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СЛОВНО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ЧТОБЫ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КОГДА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БУДТО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ПОКА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ЕСЛИ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КАК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ЧТО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 другие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ТАК КАК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ТАК ЧТО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КАК БУДТО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ПОТОМУ ЧТО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ОТТОГО ЧТО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ЛИШЬ ТОЛЬКО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 ТЕХ ПОР КАК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 СВЯЗИ С ТЕМ ЧТО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 другие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КОТОРЫЙ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ОТКУДА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КАКОЙ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КОГДА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КУДА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КТО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ЧТО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КАК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ГДЕ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3425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 другие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Различие союзов и союзных слов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900113" y="1268413"/>
            <a:ext cx="7343775" cy="1295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9900FF"/>
                </a:solidFill>
              </a:rPr>
              <a:t>1.</a:t>
            </a:r>
            <a:r>
              <a:rPr lang="ru-RU" sz="2400" b="1" dirty="0"/>
              <a:t> Кто может знать, </a:t>
            </a:r>
            <a:r>
              <a:rPr lang="ru-RU" sz="2400" b="1" dirty="0">
                <a:solidFill>
                  <a:srgbClr val="FF0000"/>
                </a:solidFill>
              </a:rPr>
              <a:t>что</a:t>
            </a:r>
            <a:r>
              <a:rPr lang="ru-RU" sz="2400" b="1" dirty="0"/>
              <a:t> ждёт меня? </a:t>
            </a:r>
          </a:p>
          <a:p>
            <a:pPr algn="ctr"/>
            <a:r>
              <a:rPr lang="ru-RU" sz="2400" b="1" dirty="0"/>
              <a:t>(А.С.Пушкин)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900113" y="3357563"/>
            <a:ext cx="7343775" cy="1295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9900FF"/>
                </a:solidFill>
              </a:rPr>
              <a:t>2.</a:t>
            </a:r>
            <a:r>
              <a:rPr lang="ru-RU" sz="2400" b="1"/>
              <a:t> Я утром должен быть уверен, что с вами</a:t>
            </a:r>
          </a:p>
          <a:p>
            <a:pPr algn="ctr"/>
            <a:r>
              <a:rPr lang="ru-RU" sz="2400" b="1"/>
              <a:t>днём увижусь я. </a:t>
            </a:r>
          </a:p>
          <a:p>
            <a:pPr algn="ctr"/>
            <a:r>
              <a:rPr lang="ru-RU" sz="2400" b="1"/>
              <a:t>(А.С.Пушкин)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Сравни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Отчёт работы групп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69215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/>
              <a:t>1)</a:t>
            </a:r>
            <a:r>
              <a:rPr lang="ru-RU" sz="2400" dirty="0"/>
              <a:t> Союз можно пропустить и смысл предложения при этом сохранится.</a:t>
            </a:r>
          </a:p>
          <a:p>
            <a:r>
              <a:rPr lang="ru-RU" sz="2400" dirty="0">
                <a:solidFill>
                  <a:srgbClr val="9900FF"/>
                </a:solidFill>
              </a:rPr>
              <a:t>Мы </a:t>
            </a:r>
            <a:r>
              <a:rPr lang="ru-RU" sz="2400" dirty="0" smtClean="0">
                <a:solidFill>
                  <a:srgbClr val="9900FF"/>
                </a:solidFill>
              </a:rPr>
              <a:t>знали</a:t>
            </a:r>
            <a:r>
              <a:rPr lang="ru-RU" sz="2400" dirty="0" smtClean="0">
                <a:solidFill>
                  <a:srgbClr val="9900FF"/>
                </a:solidFill>
              </a:rPr>
              <a:t>,</a:t>
            </a:r>
            <a:r>
              <a:rPr lang="ru-RU" sz="2400" dirty="0" smtClean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FF0066"/>
                </a:solidFill>
              </a:rPr>
              <a:t>что</a:t>
            </a:r>
            <a:r>
              <a:rPr lang="ru-RU" sz="2400" dirty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9900FF"/>
                </a:solidFill>
              </a:rPr>
              <a:t>наши </a:t>
            </a:r>
            <a:r>
              <a:rPr lang="ru-RU" sz="2400" dirty="0" smtClean="0">
                <a:solidFill>
                  <a:srgbClr val="9900FF"/>
                </a:solidFill>
              </a:rPr>
              <a:t>друзья</a:t>
            </a:r>
            <a:r>
              <a:rPr lang="ru-RU" sz="2400" dirty="0" smtClean="0">
                <a:solidFill>
                  <a:srgbClr val="9900FF"/>
                </a:solidFill>
              </a:rPr>
              <a:t> нам помогут. </a:t>
            </a:r>
            <a:endParaRPr lang="ru-RU" sz="2400" dirty="0">
              <a:solidFill>
                <a:srgbClr val="9900FF"/>
              </a:solidFill>
            </a:endParaRPr>
          </a:p>
          <a:p>
            <a:r>
              <a:rPr lang="ru-RU" sz="2400" dirty="0">
                <a:solidFill>
                  <a:srgbClr val="9900FF"/>
                </a:solidFill>
              </a:rPr>
              <a:t>Мы </a:t>
            </a:r>
            <a:r>
              <a:rPr lang="ru-RU" sz="2400" dirty="0" smtClean="0">
                <a:solidFill>
                  <a:srgbClr val="9900FF"/>
                </a:solidFill>
              </a:rPr>
              <a:t>знали</a:t>
            </a:r>
            <a:r>
              <a:rPr lang="ru-RU" sz="2400" dirty="0" smtClean="0">
                <a:solidFill>
                  <a:srgbClr val="9900FF"/>
                </a:solidFill>
              </a:rPr>
              <a:t>: </a:t>
            </a:r>
            <a:r>
              <a:rPr lang="ru-RU" sz="2400" dirty="0">
                <a:solidFill>
                  <a:srgbClr val="9900FF"/>
                </a:solidFill>
              </a:rPr>
              <a:t>наши </a:t>
            </a:r>
            <a:r>
              <a:rPr lang="ru-RU" sz="2400" dirty="0" smtClean="0">
                <a:solidFill>
                  <a:srgbClr val="9900FF"/>
                </a:solidFill>
              </a:rPr>
              <a:t>друзья</a:t>
            </a:r>
            <a:r>
              <a:rPr lang="ru-RU" sz="2400" dirty="0" smtClean="0">
                <a:solidFill>
                  <a:srgbClr val="9900FF"/>
                </a:solidFill>
              </a:rPr>
              <a:t> нам помогут.</a:t>
            </a:r>
            <a:endParaRPr lang="ru-RU" sz="2400" dirty="0">
              <a:solidFill>
                <a:srgbClr val="9900FF"/>
              </a:solidFill>
            </a:endParaRPr>
          </a:p>
          <a:p>
            <a:r>
              <a:rPr lang="ru-RU" sz="2400" b="1" dirty="0"/>
              <a:t>2)</a:t>
            </a:r>
            <a:r>
              <a:rPr lang="ru-RU" sz="2400" dirty="0"/>
              <a:t> Союз можно заменить другим союзом. </a:t>
            </a:r>
          </a:p>
          <a:p>
            <a:r>
              <a:rPr lang="ru-RU" sz="2400" dirty="0">
                <a:solidFill>
                  <a:srgbClr val="FF0066"/>
                </a:solidFill>
              </a:rPr>
              <a:t>Когда</a:t>
            </a:r>
            <a:r>
              <a:rPr lang="ru-RU" sz="2400" dirty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9900FF"/>
                </a:solidFill>
              </a:rPr>
              <a:t>мы </a:t>
            </a:r>
            <a:r>
              <a:rPr lang="ru-RU" sz="2400" dirty="0" smtClean="0">
                <a:solidFill>
                  <a:srgbClr val="9900FF"/>
                </a:solidFill>
              </a:rPr>
              <a:t>приехали</a:t>
            </a:r>
            <a:r>
              <a:rPr lang="ru-RU" sz="2400" dirty="0" smtClean="0">
                <a:solidFill>
                  <a:srgbClr val="9900FF"/>
                </a:solidFill>
              </a:rPr>
              <a:t>, уже наступила ночь.</a:t>
            </a:r>
            <a:r>
              <a:rPr lang="ru-RU" sz="2400" dirty="0" smtClean="0">
                <a:solidFill>
                  <a:srgbClr val="005800"/>
                </a:solidFill>
              </a:rPr>
              <a:t> </a:t>
            </a:r>
            <a:endParaRPr lang="ru-RU" sz="2400" dirty="0">
              <a:solidFill>
                <a:srgbClr val="005800"/>
              </a:solidFill>
            </a:endParaRPr>
          </a:p>
          <a:p>
            <a:r>
              <a:rPr lang="ru-RU" sz="2400" dirty="0">
                <a:solidFill>
                  <a:srgbClr val="FF0066"/>
                </a:solidFill>
              </a:rPr>
              <a:t>Пока</a:t>
            </a:r>
            <a:r>
              <a:rPr lang="ru-RU" sz="2400" dirty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9900FF"/>
                </a:solidFill>
              </a:rPr>
              <a:t>мы </a:t>
            </a:r>
            <a:r>
              <a:rPr lang="ru-RU" sz="2400" dirty="0" smtClean="0">
                <a:solidFill>
                  <a:srgbClr val="9900FF"/>
                </a:solidFill>
              </a:rPr>
              <a:t>приехали</a:t>
            </a:r>
            <a:r>
              <a:rPr lang="ru-RU" sz="2400" dirty="0" smtClean="0">
                <a:solidFill>
                  <a:srgbClr val="9900FF"/>
                </a:solidFill>
              </a:rPr>
              <a:t>, уже наступила ночь.</a:t>
            </a:r>
            <a:endParaRPr lang="ru-RU" sz="2400" dirty="0">
              <a:solidFill>
                <a:srgbClr val="9900FF"/>
              </a:solidFill>
            </a:endParaRPr>
          </a:p>
          <a:p>
            <a:r>
              <a:rPr lang="ru-RU" sz="2400" b="1" dirty="0"/>
              <a:t>3)</a:t>
            </a:r>
            <a:r>
              <a:rPr lang="ru-RU" sz="2400" dirty="0"/>
              <a:t> Союзное слово можно заменить другим союзным словом. </a:t>
            </a:r>
          </a:p>
          <a:p>
            <a:r>
              <a:rPr lang="ru-RU" sz="2400" dirty="0">
                <a:solidFill>
                  <a:srgbClr val="9900FF"/>
                </a:solidFill>
              </a:rPr>
              <a:t>Он не слышал тех слов,</a:t>
            </a:r>
            <a:r>
              <a:rPr lang="ru-RU" sz="2400" dirty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FF0066"/>
                </a:solidFill>
              </a:rPr>
              <a:t>что</a:t>
            </a:r>
            <a:r>
              <a:rPr lang="ru-RU" sz="2400" dirty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9900FF"/>
                </a:solidFill>
              </a:rPr>
              <a:t>ему говорили друзья.</a:t>
            </a:r>
            <a:r>
              <a:rPr lang="ru-RU" sz="2400" dirty="0">
                <a:solidFill>
                  <a:srgbClr val="005800"/>
                </a:solidFill>
              </a:rPr>
              <a:t> </a:t>
            </a:r>
          </a:p>
          <a:p>
            <a:r>
              <a:rPr lang="ru-RU" sz="2400" dirty="0">
                <a:solidFill>
                  <a:srgbClr val="9900FF"/>
                </a:solidFill>
              </a:rPr>
              <a:t>Он не слышал тех слов,</a:t>
            </a:r>
            <a:r>
              <a:rPr lang="ru-RU" sz="2400" dirty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FF0066"/>
                </a:solidFill>
              </a:rPr>
              <a:t>которые</a:t>
            </a:r>
            <a:r>
              <a:rPr lang="ru-RU" sz="2400" dirty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9900FF"/>
                </a:solidFill>
              </a:rPr>
              <a:t>ему говорили друзья.</a:t>
            </a:r>
          </a:p>
          <a:p>
            <a:r>
              <a:rPr lang="ru-RU" sz="2400" b="1" dirty="0"/>
              <a:t>4)</a:t>
            </a:r>
            <a:r>
              <a:rPr lang="ru-RU" sz="2400" dirty="0"/>
              <a:t> Союзное слово можно заменить словами из главной части предложения.</a:t>
            </a:r>
          </a:p>
          <a:p>
            <a:r>
              <a:rPr lang="ru-RU" sz="2400" dirty="0">
                <a:solidFill>
                  <a:srgbClr val="9900FF"/>
                </a:solidFill>
              </a:rPr>
              <a:t>Мы </a:t>
            </a:r>
            <a:r>
              <a:rPr lang="ru-RU" sz="2400" dirty="0" smtClean="0">
                <a:solidFill>
                  <a:srgbClr val="9900FF"/>
                </a:solidFill>
              </a:rPr>
              <a:t>подошли к дому,</a:t>
            </a:r>
            <a:r>
              <a:rPr lang="ru-RU" sz="2400" dirty="0" smtClean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FF0066"/>
                </a:solidFill>
              </a:rPr>
              <a:t>который</a:t>
            </a:r>
            <a:r>
              <a:rPr lang="ru-RU" sz="2400" dirty="0">
                <a:solidFill>
                  <a:srgbClr val="005800"/>
                </a:solidFill>
              </a:rPr>
              <a:t> </a:t>
            </a:r>
            <a:r>
              <a:rPr lang="ru-RU" sz="2400" dirty="0" smtClean="0">
                <a:solidFill>
                  <a:srgbClr val="9900FF"/>
                </a:solidFill>
              </a:rPr>
              <a:t>построили недавно.</a:t>
            </a:r>
            <a:endParaRPr lang="ru-RU" sz="2400" dirty="0">
              <a:solidFill>
                <a:srgbClr val="9900FF"/>
              </a:solidFill>
            </a:endParaRPr>
          </a:p>
          <a:p>
            <a:r>
              <a:rPr lang="ru-RU" sz="2400" dirty="0">
                <a:solidFill>
                  <a:srgbClr val="9900FF"/>
                </a:solidFill>
              </a:rPr>
              <a:t>Мы </a:t>
            </a:r>
            <a:r>
              <a:rPr lang="ru-RU" sz="2400" dirty="0" smtClean="0">
                <a:solidFill>
                  <a:srgbClr val="9900FF"/>
                </a:solidFill>
              </a:rPr>
              <a:t>подошли к дому:</a:t>
            </a:r>
            <a:r>
              <a:rPr lang="ru-RU" sz="2400" dirty="0" smtClean="0">
                <a:solidFill>
                  <a:srgbClr val="005800"/>
                </a:solidFill>
              </a:rPr>
              <a:t> </a:t>
            </a:r>
            <a:r>
              <a:rPr lang="ru-RU" sz="2400" dirty="0">
                <a:solidFill>
                  <a:srgbClr val="FF0066"/>
                </a:solidFill>
              </a:rPr>
              <a:t>этот </a:t>
            </a:r>
            <a:r>
              <a:rPr lang="ru-RU" sz="2400" dirty="0" smtClean="0">
                <a:solidFill>
                  <a:srgbClr val="FF0066"/>
                </a:solidFill>
              </a:rPr>
              <a:t>дом</a:t>
            </a:r>
            <a:r>
              <a:rPr lang="ru-RU" sz="2400" dirty="0" smtClean="0">
                <a:solidFill>
                  <a:srgbClr val="005800"/>
                </a:solidFill>
              </a:rPr>
              <a:t> </a:t>
            </a:r>
            <a:r>
              <a:rPr lang="ru-RU" sz="2400" dirty="0" smtClean="0">
                <a:solidFill>
                  <a:srgbClr val="9900FF"/>
                </a:solidFill>
              </a:rPr>
              <a:t>построили недавно.</a:t>
            </a:r>
            <a:endParaRPr lang="ru-RU" sz="2400" dirty="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971550" y="1773238"/>
            <a:ext cx="74168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Заочная экскурсия </a:t>
            </a:r>
          </a:p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в Ясную Поляну</a:t>
            </a:r>
          </a:p>
          <a:p>
            <a:pPr algn="ctr">
              <a:spcBef>
                <a:spcPct val="50000"/>
              </a:spcBef>
            </a:pPr>
            <a:r>
              <a:rPr lang="ru-RU" sz="2600" b="1" i="1">
                <a:solidFill>
                  <a:srgbClr val="9900FF"/>
                </a:solidFill>
              </a:rPr>
              <a:t>(Музей-усадьба </a:t>
            </a:r>
          </a:p>
          <a:p>
            <a:pPr algn="ctr">
              <a:spcBef>
                <a:spcPct val="50000"/>
              </a:spcBef>
            </a:pPr>
            <a:r>
              <a:rPr lang="ru-RU" sz="2600" b="1" i="1">
                <a:solidFill>
                  <a:srgbClr val="9900FF"/>
                </a:solidFill>
              </a:rPr>
              <a:t>Льва Николаевича Толстого)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И.Е. Репин. Л.Н. Толстой на отдыхе в лесу 1891. Выставка из собрания Павла и Сергея Третьяковых в Екатеинбурге"/>
          <p:cNvPicPr>
            <a:picLocks noChangeAspect="1" noChangeArrowheads="1"/>
          </p:cNvPicPr>
          <p:nvPr/>
        </p:nvPicPr>
        <p:blipFill>
          <a:blip r:embed="rId2"/>
          <a:srcRect b="1740"/>
          <a:stretch>
            <a:fillRect/>
          </a:stretch>
        </p:blipFill>
        <p:spPr bwMode="auto">
          <a:xfrm>
            <a:off x="468313" y="1196975"/>
            <a:ext cx="3887787" cy="4752975"/>
          </a:xfrm>
          <a:prstGeom prst="rect">
            <a:avLst/>
          </a:prstGeom>
          <a:noFill/>
          <a:ln w="38100" cmpd="dbl">
            <a:solidFill>
              <a:srgbClr val="FFFFCC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Лев Николаевич в Ясной Поляне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4648200" y="1600200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400" dirty="0"/>
              <a:t>«Без своей Ясной Поляны я трудно могу себе представить Россию и </a:t>
            </a:r>
            <a:r>
              <a:rPr lang="ru-RU" sz="2400" dirty="0" smtClean="0"/>
              <a:t>моё </a:t>
            </a:r>
            <a:r>
              <a:rPr lang="ru-RU" sz="2400" dirty="0"/>
              <a:t>отношение к ней. Без Ясной Поляны я, может быть, яснее увижу общие законы, необходимые для моего отечества, но я не буду до пристрастия любить его». </a:t>
            </a:r>
          </a:p>
          <a:p>
            <a:pPr algn="r">
              <a:spcBef>
                <a:spcPct val="20000"/>
              </a:spcBef>
            </a:pPr>
            <a:r>
              <a:rPr lang="ru-RU" sz="2000" i="1" dirty="0"/>
              <a:t>(Л.Н. Толстой)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75" y="1003300"/>
            <a:ext cx="5273675" cy="3956050"/>
          </a:xfrm>
          <a:prstGeom prst="rect">
            <a:avLst/>
          </a:prstGeom>
          <a:noFill/>
          <a:ln w="38100" cmpd="dbl">
            <a:solidFill>
              <a:srgbClr val="FFFFCC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Поворот к усадьбе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23850" y="5157788"/>
            <a:ext cx="85693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dirty="0"/>
              <a:t>Толстые полагали</a:t>
            </a:r>
            <a:r>
              <a:rPr lang="ru-RU" sz="2400" i="1" dirty="0"/>
              <a:t>, </a:t>
            </a:r>
            <a:r>
              <a:rPr lang="ru-RU" sz="2400" dirty="0"/>
              <a:t>что </a:t>
            </a:r>
            <a:r>
              <a:rPr lang="ru-RU" sz="2400" dirty="0" smtClean="0"/>
              <a:t>своё </a:t>
            </a:r>
            <a:r>
              <a:rPr lang="ru-RU" sz="2400" dirty="0"/>
              <a:t>название Ясная Поляна получила от широкой солнечной долины, открывающейся при повороте к усадьбе, а возможно, по речке  </a:t>
            </a:r>
            <a:r>
              <a:rPr lang="ru-RU" sz="2400" dirty="0" err="1"/>
              <a:t>Ясенке</a:t>
            </a:r>
            <a:r>
              <a:rPr lang="ru-RU" sz="2400" dirty="0"/>
              <a:t>, протекающей неподалеку.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Большой пруд</a:t>
            </a: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1196975"/>
            <a:ext cx="50450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79388" y="5300663"/>
            <a:ext cx="86407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/>
              <a:t>Слева, у въезда в усадьбу, - Большой пруд, который является одним  из старейших гидротехнических сооружений Ясной Поляны.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7213" y="1250950"/>
            <a:ext cx="5238750" cy="3924300"/>
          </a:xfrm>
          <a:prstGeom prst="rect">
            <a:avLst/>
          </a:prstGeom>
          <a:noFill/>
          <a:ln w="38100" cmpd="dbl">
            <a:solidFill>
              <a:srgbClr val="FFFFCC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Дом-музей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5370513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400" dirty="0"/>
              <a:t>Внешний облик двухэтажного дома-музея, расположение его комнат, обстановка – </a:t>
            </a:r>
            <a:r>
              <a:rPr lang="ru-RU" sz="2400" dirty="0" smtClean="0"/>
              <a:t>всё </a:t>
            </a:r>
            <a:r>
              <a:rPr lang="ru-RU" sz="2400" dirty="0"/>
              <a:t>сохраняется в том виде, как было в последний год жизни писателя.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Дом-музей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963" y="566738"/>
            <a:ext cx="4464050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6275" y="2084388"/>
            <a:ext cx="40767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250825" y="5300663"/>
            <a:ext cx="87137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dirty="0"/>
              <a:t>В доме </a:t>
            </a:r>
            <a:r>
              <a:rPr lang="ru-RU" sz="2400" dirty="0" smtClean="0"/>
              <a:t>всё </a:t>
            </a:r>
            <a:r>
              <a:rPr lang="ru-RU" sz="2400" dirty="0"/>
              <a:t>одухотворено образом Льва Толстого: библиотека, рабочий кабинет; зал, где обедали, отдыхали; «комната под сводами».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7200" y="1112838"/>
            <a:ext cx="5553075" cy="3705225"/>
          </a:xfrm>
          <a:prstGeom prst="rect">
            <a:avLst/>
          </a:prstGeom>
          <a:noFill/>
          <a:ln w="38100" cmpd="dbl">
            <a:solidFill>
              <a:srgbClr val="FFFFCC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Флигель Кузминских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5445125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/>
              <a:t>В 1859 году во флигеле Толстым была открыта школа для крестьянских детей, которая просуществовала до 1862 года.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Дом Волконского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4838" y="1084263"/>
            <a:ext cx="5400675" cy="3602037"/>
          </a:xfrm>
          <a:prstGeom prst="rect">
            <a:avLst/>
          </a:prstGeom>
          <a:noFill/>
          <a:ln w="38100" cmpd="dbl" algn="ctr">
            <a:solidFill>
              <a:srgbClr val="FFFFCC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79388" y="5157788"/>
            <a:ext cx="878522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200" dirty="0"/>
              <a:t>Дом Волконского -  самое старое здание в усадьбе. Предполагается, что в </a:t>
            </a:r>
            <a:r>
              <a:rPr lang="ru-RU" sz="2200" dirty="0" smtClean="0"/>
              <a:t>нём </a:t>
            </a:r>
            <a:r>
              <a:rPr lang="ru-RU" sz="2200" dirty="0"/>
              <a:t>некоторое время жил дед писателя князь Н.С.Волконский.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Могила Льва Николаевича Толстого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6238" y="1036638"/>
            <a:ext cx="5819775" cy="3876675"/>
          </a:xfrm>
          <a:prstGeom prst="rect">
            <a:avLst/>
          </a:prstGeom>
          <a:noFill/>
          <a:ln w="38100" cmpd="dbl" algn="ctr">
            <a:solidFill>
              <a:srgbClr val="FFFFCC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79388" y="5178425"/>
            <a:ext cx="8785225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600" dirty="0"/>
              <a:t>Считается, что Толстой попросил похоронить его на краю оврага, на месте «</a:t>
            </a:r>
            <a:r>
              <a:rPr lang="ru-RU" sz="2600" dirty="0" smtClean="0"/>
              <a:t>зелёной </a:t>
            </a:r>
            <a:r>
              <a:rPr lang="ru-RU" sz="2600" dirty="0"/>
              <a:t>палочки», на которой написано то, что должно уничтожить </a:t>
            </a:r>
            <a:r>
              <a:rPr lang="ru-RU" sz="2600" dirty="0" smtClean="0"/>
              <a:t>всё </a:t>
            </a:r>
            <a:r>
              <a:rPr lang="ru-RU" sz="2600" dirty="0"/>
              <a:t>зло в людях и дать им великое благо.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50825" y="1700213"/>
            <a:ext cx="856932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9900FF"/>
                </a:solidFill>
              </a:rPr>
              <a:t>1.</a:t>
            </a:r>
            <a:r>
              <a:rPr lang="ru-RU" sz="2400"/>
              <a:t> СПП имеет две части, одна из которых является главной, а другая – придаточной.</a:t>
            </a:r>
          </a:p>
          <a:p>
            <a:endParaRPr lang="ru-RU" sz="2400"/>
          </a:p>
          <a:p>
            <a:r>
              <a:rPr lang="ru-RU" sz="2400" b="1">
                <a:solidFill>
                  <a:srgbClr val="9900FF"/>
                </a:solidFill>
              </a:rPr>
              <a:t>2.</a:t>
            </a:r>
            <a:r>
              <a:rPr lang="ru-RU" sz="2400"/>
              <a:t> Части СПП соединены при помощи подчинительных союзов и союзных слов.</a:t>
            </a:r>
          </a:p>
          <a:p>
            <a:endParaRPr lang="ru-RU" sz="2400"/>
          </a:p>
          <a:p>
            <a:r>
              <a:rPr lang="ru-RU" sz="2400" b="1">
                <a:solidFill>
                  <a:srgbClr val="9900FF"/>
                </a:solidFill>
              </a:rPr>
              <a:t>3.</a:t>
            </a:r>
            <a:r>
              <a:rPr lang="ru-RU" sz="2400"/>
              <a:t> Союзы и союзные слова находятся в придаточной части СПП.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9900FF"/>
                </a:solidFill>
              </a:rPr>
              <a:t>Выводы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584325"/>
            <a:ext cx="5364163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/>
            <a:r>
              <a:rPr lang="ru-RU" sz="2000" dirty="0"/>
              <a:t>Как теперь вижу я перед собой длинную фигуру в ваточном халате и в красной шапочке,(</a:t>
            </a:r>
            <a:r>
              <a:rPr lang="ru-RU" sz="2000" b="1" dirty="0"/>
              <a:t>1</a:t>
            </a:r>
            <a:r>
              <a:rPr lang="ru-RU" sz="2000" dirty="0"/>
              <a:t>) из-под которой виднеются редкие седые волосы. Он сидит подле столика,(</a:t>
            </a:r>
            <a:r>
              <a:rPr lang="ru-RU" sz="2000" b="1" dirty="0"/>
              <a:t>2</a:t>
            </a:r>
            <a:r>
              <a:rPr lang="ru-RU" sz="2000" dirty="0"/>
              <a:t>) на котором стоит кружок с парикмахером,(</a:t>
            </a:r>
            <a:r>
              <a:rPr lang="ru-RU" sz="2000" b="1" dirty="0"/>
              <a:t>3</a:t>
            </a:r>
            <a:r>
              <a:rPr lang="ru-RU" sz="2000" dirty="0"/>
              <a:t>) бросавшим тень на его лицо; в одной руке он держит книгу,(</a:t>
            </a:r>
            <a:r>
              <a:rPr lang="ru-RU" sz="2000" b="1" dirty="0"/>
              <a:t>4</a:t>
            </a:r>
            <a:r>
              <a:rPr lang="ru-RU" sz="2000" dirty="0"/>
              <a:t>) другая покоится на ручке кресел; подле него лежат часы с нарисованным егерем на циферблате,(</a:t>
            </a:r>
            <a:r>
              <a:rPr lang="ru-RU" sz="2000" b="1" dirty="0"/>
              <a:t>5</a:t>
            </a:r>
            <a:r>
              <a:rPr lang="ru-RU" sz="2000" dirty="0"/>
              <a:t>) клетчатый платок,(</a:t>
            </a:r>
            <a:r>
              <a:rPr lang="ru-RU" sz="2000" b="1" dirty="0"/>
              <a:t>6</a:t>
            </a:r>
            <a:r>
              <a:rPr lang="ru-RU" sz="2000" dirty="0"/>
              <a:t>) черная круглая табакерка,(</a:t>
            </a:r>
            <a:r>
              <a:rPr lang="ru-RU" sz="2000" b="1" dirty="0"/>
              <a:t>7</a:t>
            </a:r>
            <a:r>
              <a:rPr lang="ru-RU" sz="2000" dirty="0"/>
              <a:t>) зеленый футляр для очков,(</a:t>
            </a:r>
            <a:r>
              <a:rPr lang="ru-RU" sz="2000" b="1" dirty="0"/>
              <a:t>8</a:t>
            </a:r>
            <a:r>
              <a:rPr lang="ru-RU" sz="2000" dirty="0"/>
              <a:t>)щипцы на лоточке. Все это так чинно,(</a:t>
            </a:r>
            <a:r>
              <a:rPr lang="ru-RU" sz="2000" b="1" dirty="0"/>
              <a:t>9</a:t>
            </a:r>
            <a:r>
              <a:rPr lang="ru-RU" sz="2000" dirty="0"/>
              <a:t>) аккуратно лежит на своем месте,(</a:t>
            </a:r>
            <a:r>
              <a:rPr lang="ru-RU" sz="2000" b="1" dirty="0"/>
              <a:t>10</a:t>
            </a:r>
            <a:r>
              <a:rPr lang="ru-RU" sz="2000" dirty="0"/>
              <a:t>) что по одному этому порядку можно заключить,(</a:t>
            </a:r>
            <a:r>
              <a:rPr lang="ru-RU" sz="2000" b="1" dirty="0"/>
              <a:t>11</a:t>
            </a:r>
            <a:r>
              <a:rPr lang="ru-RU" sz="2000" dirty="0"/>
              <a:t>) что у Карла </a:t>
            </a:r>
            <a:r>
              <a:rPr lang="ru-RU" sz="2000" dirty="0" err="1"/>
              <a:t>Иваныча</a:t>
            </a:r>
            <a:r>
              <a:rPr lang="ru-RU" sz="2000" dirty="0"/>
              <a:t> совесть чиста и душа покойна.</a:t>
            </a:r>
            <a:endParaRPr lang="ru-RU" sz="2000" i="1" dirty="0"/>
          </a:p>
          <a:p>
            <a:pPr indent="457200"/>
            <a:r>
              <a:rPr lang="ru-RU" sz="1600" i="1" dirty="0"/>
              <a:t>(Л.Н.Толстой «Детство»)</a:t>
            </a:r>
            <a:r>
              <a:rPr lang="ru-RU" sz="2000" dirty="0"/>
              <a:t> 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200" dirty="0">
                <a:solidFill>
                  <a:srgbClr val="9900FF"/>
                </a:solidFill>
              </a:rPr>
              <a:t>В </a:t>
            </a:r>
            <a:r>
              <a:rPr lang="ru-RU" sz="2200" dirty="0" smtClean="0">
                <a:solidFill>
                  <a:srgbClr val="9900FF"/>
                </a:solidFill>
              </a:rPr>
              <a:t>приведённых </a:t>
            </a:r>
            <a:r>
              <a:rPr lang="ru-RU" sz="2200" dirty="0">
                <a:solidFill>
                  <a:srgbClr val="9900FF"/>
                </a:solidFill>
              </a:rPr>
              <a:t>ниже предложениях пронумерованы все запятые.</a:t>
            </a:r>
          </a:p>
          <a:p>
            <a:pPr algn="ctr"/>
            <a:r>
              <a:rPr lang="ru-RU" sz="2200" dirty="0">
                <a:solidFill>
                  <a:srgbClr val="9900FF"/>
                </a:solidFill>
              </a:rPr>
              <a:t>Выпишите цифры, обозначающие запятые между частями </a:t>
            </a:r>
            <a:r>
              <a:rPr lang="ru-RU" sz="2200" dirty="0" smtClean="0">
                <a:solidFill>
                  <a:srgbClr val="9900FF"/>
                </a:solidFill>
              </a:rPr>
              <a:t>сложноподчинённого </a:t>
            </a:r>
            <a:r>
              <a:rPr lang="ru-RU" sz="2200" dirty="0">
                <a:solidFill>
                  <a:srgbClr val="9900FF"/>
                </a:solidFill>
              </a:rPr>
              <a:t>предложения.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5148263" y="1584325"/>
            <a:ext cx="3995737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/>
            <a:r>
              <a:rPr lang="ru-RU" sz="2000" dirty="0"/>
              <a:t>Она была в белом платье с </a:t>
            </a:r>
            <a:r>
              <a:rPr lang="ru-RU" sz="2000" dirty="0" err="1"/>
              <a:t>розовым</a:t>
            </a:r>
            <a:r>
              <a:rPr lang="ru-RU" sz="2000" dirty="0"/>
              <a:t> поясом и в белых лайковых перчатках,(</a:t>
            </a:r>
            <a:r>
              <a:rPr lang="ru-RU" sz="2000" b="1" dirty="0"/>
              <a:t>1</a:t>
            </a:r>
            <a:r>
              <a:rPr lang="ru-RU" sz="2000" dirty="0"/>
              <a:t>) немного не доходивших до худых,(</a:t>
            </a:r>
            <a:r>
              <a:rPr lang="ru-RU" sz="2000" b="1" dirty="0"/>
              <a:t>2</a:t>
            </a:r>
            <a:r>
              <a:rPr lang="ru-RU" sz="2000" dirty="0"/>
              <a:t>) острых локтей,(</a:t>
            </a:r>
            <a:r>
              <a:rPr lang="ru-RU" sz="2000" b="1" dirty="0"/>
              <a:t>3</a:t>
            </a:r>
            <a:r>
              <a:rPr lang="ru-RU" sz="2000" dirty="0"/>
              <a:t>) и в белых атласных башмачках. Мазурку отбили у меня: препротивный инженер Анисимов - я до сих пор не могу простить это ему - пригласил ее,(</a:t>
            </a:r>
            <a:r>
              <a:rPr lang="ru-RU" sz="2000" b="1" dirty="0"/>
              <a:t>4</a:t>
            </a:r>
            <a:r>
              <a:rPr lang="ru-RU" sz="2000" dirty="0"/>
              <a:t>) только что она вошла,(</a:t>
            </a:r>
            <a:r>
              <a:rPr lang="ru-RU" sz="2000" b="1" dirty="0"/>
              <a:t>5</a:t>
            </a:r>
            <a:r>
              <a:rPr lang="ru-RU" sz="2000" dirty="0"/>
              <a:t>) а я заезжал к парикмахеру и за перчатками и опоздал. Мазурку я танцевал не с ней,(</a:t>
            </a:r>
            <a:r>
              <a:rPr lang="ru-RU" sz="2000" b="1" dirty="0"/>
              <a:t>6</a:t>
            </a:r>
            <a:r>
              <a:rPr lang="ru-RU" sz="2000" dirty="0"/>
              <a:t>) а с одной </a:t>
            </a:r>
            <a:r>
              <a:rPr lang="ru-RU" sz="2000" dirty="0" err="1"/>
              <a:t>немочкой</a:t>
            </a:r>
            <a:r>
              <a:rPr lang="ru-RU" sz="2000" dirty="0"/>
              <a:t>,(</a:t>
            </a:r>
            <a:r>
              <a:rPr lang="ru-RU" sz="2000" b="1" dirty="0"/>
              <a:t>7</a:t>
            </a:r>
            <a:r>
              <a:rPr lang="ru-RU" sz="2000" dirty="0"/>
              <a:t>) за которой я немножко ухаживал прежде.</a:t>
            </a:r>
            <a:endParaRPr lang="ru-RU" sz="2000" i="1" dirty="0"/>
          </a:p>
          <a:p>
            <a:pPr algn="r"/>
            <a:r>
              <a:rPr lang="ru-RU" sz="1600" i="1" dirty="0"/>
              <a:t>(Л.Н.Толстой «После бала»)</a:t>
            </a:r>
            <a:r>
              <a:rPr lang="ru-RU" sz="2000" dirty="0"/>
              <a:t> 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5219700" y="1125538"/>
            <a:ext cx="0" cy="5732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547813" y="1125538"/>
            <a:ext cx="208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9900FF"/>
                </a:solidFill>
              </a:rPr>
              <a:t>1 вариант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372225" y="1125538"/>
            <a:ext cx="208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9900FF"/>
                </a:solidFill>
              </a:rPr>
              <a:t>2 вариант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1025</Words>
  <Application>Microsoft Office PowerPoint</Application>
  <PresentationFormat>Экран (4:3)</PresentationFormat>
  <Paragraphs>142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валентина</cp:lastModifiedBy>
  <cp:revision>16</cp:revision>
  <dcterms:created xsi:type="dcterms:W3CDTF">2012-04-06T06:58:23Z</dcterms:created>
  <dcterms:modified xsi:type="dcterms:W3CDTF">2016-09-25T18:12:17Z</dcterms:modified>
</cp:coreProperties>
</file>